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399" autoAdjust="0"/>
  </p:normalViewPr>
  <p:slideViewPr>
    <p:cSldViewPr snapToGrid="0">
      <p:cViewPr varScale="1">
        <p:scale>
          <a:sx n="175" d="100"/>
          <a:sy n="175" d="100"/>
        </p:scale>
        <p:origin x="137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mailto:jearle@vt.edu"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Hello. My name is Joshua Earle, coming to you from Virginia in the United States. Thank you for coming to my talk. And thank you to the conference committee for accepting what may be a slightly controversial presentation. </a:t>
            </a: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dirty="0">
              <a:solidFill>
                <a:schemeClr val="dk1"/>
              </a:solidFill>
            </a:endParaRPr>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r>
              <a:rPr lang="en" dirty="0">
                <a:solidFill>
                  <a:schemeClr val="dk1"/>
                </a:solidFill>
              </a:rPr>
              <a:t>A few notes on access. I have captioned this video to help those who are deaf or hard of hearing. I will also be describing any relevant images for those with visual impairments. If you would like to look at the slides, with script, on your own, you can download them at the link on the slide. That link is </a:t>
            </a:r>
            <a:r>
              <a:rPr lang="en-US" dirty="0"/>
              <a:t>https://cyborgapologist.com/2021/06/18/spt-2021/</a:t>
            </a:r>
            <a:r>
              <a:rPr lang="en" dirty="0">
                <a:solidFill>
                  <a:schemeClr val="dk1"/>
                </a:solidFill>
              </a:rPr>
              <a:t>. I have also put the slide numbers in the top left corner for Q&amp;A reference.</a:t>
            </a: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You can contact me at </a:t>
            </a:r>
            <a:r>
              <a:rPr lang="en" u="sng" dirty="0">
                <a:solidFill>
                  <a:srgbClr val="1155CC"/>
                </a:solidFill>
                <a:hlinkClick r:id="rId3">
                  <a:extLst>
                    <a:ext uri="{A12FA001-AC4F-418D-AE19-62706E023703}">
                      <ahyp:hlinkClr xmlns:ahyp="http://schemas.microsoft.com/office/drawing/2018/hyperlinkcolor" val="tx"/>
                    </a:ext>
                  </a:extLst>
                </a:hlinkClick>
              </a:rPr>
              <a:t>jearle@vt.edu</a:t>
            </a:r>
            <a:r>
              <a:rPr lang="en" dirty="0">
                <a:solidFill>
                  <a:schemeClr val="dk1"/>
                </a:solidFill>
              </a:rPr>
              <a:t>, and follow me on twitter @CyborgApologist.</a:t>
            </a: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15000"/>
              </a:lnSpc>
              <a:spcBef>
                <a:spcPts val="0"/>
              </a:spcBef>
              <a:spcAft>
                <a:spcPts val="0"/>
              </a:spcAft>
              <a:buNone/>
            </a:pPr>
            <a:r>
              <a:rPr lang="en" dirty="0">
                <a:solidFill>
                  <a:schemeClr val="dk1"/>
                </a:solidFill>
              </a:rPr>
              <a:t>With that out of the way, my talk is called There is No Such Thing as Mediation: Agential Realism vs. Postphenomenology.</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dbbb2aa67e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dbbb2aa67e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 Slide] I want to let this slide stay up for a moment more, because this is a radically different definition than you might expect. In postphenomenology, phenomena are the result of a-priori “natural” and “technological” agents making an experiential impression on an observer, usually a person. In Agential Realism, phenomena produce the agents in a material-semiotic intra-action. Each agent themselves is also a phenomena, always already being produced by their own intra-action. The boundaries of all agents only ever defined by relation, forever entangled in sympoietic becoming.</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dfd2a26384_1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dfd2a26384_1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Why mediation falls away in this framework may already be obvious, but I want to show my work and describe how it fixes the specific problems I mentioned before.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deed79160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deed791600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First, the idea that agents exist prior to the phenomena, as agents outside the intra-action that produces the phenomena no longer holds.</a:t>
            </a:r>
            <a:endParaRPr/>
          </a:p>
          <a:p>
            <a:pPr marL="0" lvl="0" indent="0" algn="l" rtl="0">
              <a:spcBef>
                <a:spcPts val="0"/>
              </a:spcBef>
              <a:spcAft>
                <a:spcPts val="0"/>
              </a:spcAft>
              <a:buNone/>
            </a:pPr>
            <a:endParaRPr/>
          </a:p>
          <a:p>
            <a:pPr marL="0" lvl="0" indent="0" algn="l" rtl="0">
              <a:spcBef>
                <a:spcPts val="0"/>
              </a:spcBef>
              <a:spcAft>
                <a:spcPts val="0"/>
              </a:spcAft>
              <a:buNone/>
            </a:pPr>
            <a:r>
              <a:rPr lang="en"/>
              <a:t>Karen Barad writes: “Neither discursive practices nor material phenomena are ontologically or epistemologically prior. Neither can be explained in terms of the other. Neither is reducible to the other. Neither has privileged status in determining the other. Neither is articulated or articulable in the absence of the other; matter and meaning are mutually articulated.”</a:t>
            </a:r>
            <a:endParaRPr/>
          </a:p>
          <a:p>
            <a:pPr marL="0" lvl="0" indent="0" algn="l" rtl="0">
              <a:spcBef>
                <a:spcPts val="0"/>
              </a:spcBef>
              <a:spcAft>
                <a:spcPts val="0"/>
              </a:spcAft>
              <a:buNone/>
            </a:pPr>
            <a:endParaRPr/>
          </a:p>
          <a:p>
            <a:pPr marL="0" lvl="0" indent="0" algn="l" rtl="0">
              <a:spcBef>
                <a:spcPts val="0"/>
              </a:spcBef>
              <a:spcAft>
                <a:spcPts val="0"/>
              </a:spcAft>
              <a:buNone/>
            </a:pPr>
            <a:r>
              <a:rPr lang="en"/>
              <a:t>The relation produces the agents, produces the objects, produces the knowledges, produces the ethical ramifications and duties. This is a relation-first, and intra-action first metaphysics. Agents are defined by the entangled diffraction of their relation, of their intra-action. You cannot separate the cells on the left from the microscope which produces that particular image, nor the moon from the telescope through which one might experience it.</a:t>
            </a:r>
            <a:endParaRPr/>
          </a:p>
          <a:p>
            <a:pPr marL="0" lvl="0" indent="0" algn="l" rtl="0">
              <a:spcBef>
                <a:spcPts val="0"/>
              </a:spcBef>
              <a:spcAft>
                <a:spcPts val="0"/>
              </a:spcAft>
              <a:buNone/>
            </a:pPr>
            <a:endParaRPr/>
          </a:p>
          <a:p>
            <a:pPr marL="0" lvl="0" indent="0" algn="l" rtl="0">
              <a:spcBef>
                <a:spcPts val="0"/>
              </a:spcBef>
              <a:spcAft>
                <a:spcPts val="0"/>
              </a:spcAft>
              <a:buNone/>
            </a:pPr>
            <a:r>
              <a:rPr lang="en"/>
              <a:t>Knowledge held by agents also determine the ontological nature of things. Theory is not ideational in nature, but a material-semiotic agent within this co-production matrix. A child seeing the moon for the first time through a telescope produces a different moon (and telescope, and is produced herself) than a person well-schooled on the moon, on the mechanics of telescopes, etc. There is no moon “out there” from whence an experience through a telescope is produced. There is only the phenomena, sympoietically co-produced.</a:t>
            </a:r>
            <a:endParaRPr/>
          </a:p>
          <a:p>
            <a:pPr marL="0" lvl="0" indent="0" algn="l" rtl="0">
              <a:spcBef>
                <a:spcPts val="0"/>
              </a:spcBef>
              <a:spcAft>
                <a:spcPts val="0"/>
              </a:spcAft>
              <a:buNone/>
            </a:pPr>
            <a:endParaRPr/>
          </a:p>
          <a:p>
            <a:pPr marL="0" lvl="0" indent="0" algn="l" rtl="0">
              <a:spcBef>
                <a:spcPts val="0"/>
              </a:spcBef>
              <a:spcAft>
                <a:spcPts val="0"/>
              </a:spcAft>
              <a:buNone/>
            </a:pPr>
            <a:r>
              <a:rPr lang="en"/>
              <a:t>If technology, instruments, and apparatuses are an irreducible, entangled, and necessary part of producing phenomena, they cannot be said to mediate it. And if mediation isn’t a thing, then the problem of unmediated phenomena also disappears. In this formulation, there is no separation of nature and culture, they are inextricably entangled.</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deed791600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deed791600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Second, humans are entirely unnecessary for phenomena in this framework. In fact, as the fundamental ontological unit, everything is simultaneously a phenomena, producing phenomena through its intra-action, and and being produced by phenomena. Not only can we consider nonhuman perception as producing phenomena, all intra-action similarly produces phenomena and agential cuts. The intra-action of light produces diffraction patterns, cells co-produce each other as they grow and chemically communicate with each other within our bodies, and the sum of those phenomena then produces the phenomena that is our bodies. Even inanimate objects co-produce each other through their intra-action. Even outside of human perception. In fact, introducing human perception fundamentally alters the ethico-onto-epistemological reality of things. As Barad writes: “Agential Inra-actions are specific causal material enactments that may or may not involve ‘humans.’”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dfd2a26384_1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dfd2a26384_1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let me lay out some benefits and potential drawbacks to this framework. I invite the audience to let me know of some others I haven’t thought of.</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e0c1bcaf6d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e0c1bcaf6d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e0c1bcaf6d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e0c1bcaf6d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 slide]</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deed791600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deed791600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All right. I’ll leave it there. I hope I made a bit of sense. Agential Realism is incredibly difficult to talk about in a short amount of time, and this is my first extended explanation of this idea that has been stewing in my brain for several years now. I invite you all to ask me things, perhaps disabuse me of notions, and generally help me make this a more robust and convincing argument. Also, hire me. The final slide will be my citations, and will take up the rest of my time.</a:t>
            </a:r>
            <a:endParaRPr/>
          </a:p>
          <a:p>
            <a:pPr marL="0" lvl="0" indent="0" algn="l" rtl="0">
              <a:spcBef>
                <a:spcPts val="0"/>
              </a:spcBef>
              <a:spcAft>
                <a:spcPts val="0"/>
              </a:spcAft>
              <a:buNone/>
            </a:pPr>
            <a:endParaRPr/>
          </a:p>
          <a:p>
            <a:pPr marL="0" lvl="0" indent="0" algn="l" rtl="0">
              <a:spcBef>
                <a:spcPts val="0"/>
              </a:spcBef>
              <a:spcAft>
                <a:spcPts val="0"/>
              </a:spcAft>
              <a:buNone/>
            </a:pPr>
            <a:r>
              <a:rPr lang="en"/>
              <a:t>Thank you, and I look forward to our discussion.</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deed791600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deed791600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dfd2a26384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dfd2a26384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order to get to a point where I can say that mediation isn’t a thing, I need to describe what the issues are, and how Agential Realism, and my own definition of technology, solves them. To this end, these are the steps I’ll be taking today. First, I define what it is that we mean when we say “Technological Mediation.” Second, I will outline some problematics that I see falling out of this. Third, I describe what phenomena are in an Agential Realist framework. Fourth, I argue how Agential Realism shows that mediation is a kind of category mistake. And finally, I discuss some of the benefits and problems of this framework that I see.</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dfd2a26384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dfd2a26384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First up, what is technological mediation?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dbbb2aa67e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dbbb2aa67e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chemeClr val="dk1"/>
                </a:solidFill>
              </a:rPr>
              <a:t>When I first heard about mediation as a part of postphenomenology, something felt off about it to me. It took me several years to put my finger on the reasons why, but seeing this diagram made it really click for me. This diagram was developed from Peter-Paul Verbeek’s description of mediation from his 2005 book What Things Do.</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r>
              <a:rPr lang="en"/>
              <a:t>In it, we see that technology sits between humans and the world and alters our perception or experience of it, the top arrow, pointing from right to left, from world to human. Technology also either enhances or inhibits our actions or practices on the world, as in the bottom arrow from human to world. The human-technology interface produces that which can be called subjectivity, and the technology-world interface is an instrumental interaction that produces objectivity.</a:t>
            </a:r>
            <a:endParaRPr/>
          </a:p>
          <a:p>
            <a:pPr marL="0" lvl="0" indent="0" algn="l" rtl="0">
              <a:spcBef>
                <a:spcPts val="0"/>
              </a:spcBef>
              <a:spcAft>
                <a:spcPts val="0"/>
              </a:spcAft>
              <a:buNone/>
            </a:pPr>
            <a:endParaRPr/>
          </a:p>
          <a:p>
            <a:pPr marL="0" lvl="0" indent="0" algn="l" rtl="0">
              <a:spcBef>
                <a:spcPts val="0"/>
              </a:spcBef>
              <a:spcAft>
                <a:spcPts val="0"/>
              </a:spcAft>
              <a:buNone/>
            </a:pPr>
            <a:r>
              <a:rPr lang="en"/>
              <a:t>Verbeek, pulling from Ihde, separates the possible relationships into seven different types, from embodiment, to hermeneutics, to cyborg. All of them describe different ways in which technology, humans, and the world, might be arranged, technology always in the middle. I won’t discuss them at length here. Instead, there are, as I see it, three related problems with this formulation, regardless of the arrangement.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dfd2a26384_1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dfd2a26384_1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Part 2, what are these problems?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f8c47f2e0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f8c47f2e0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First, the existence of mediation implies an unmediated experience against which it might be compared. Don Ihde described this relationship as explicitly dialectical in his book Postphenomenology. At first glance, this may seem both obvious and completely unproblematic. After all, as the pictures show, squishing mud between your bare toes and squishing through the mud in rubber boots produce two significantly different experiential phenomena. The one with the boots is obviously technologically mediated. The boots sit, quite literally, between the person and the world. The other option is obviously the opposite. There is no barrier between mud and foot, that experience is completely unmediated. Right? </a:t>
            </a:r>
            <a:endParaRPr/>
          </a:p>
          <a:p>
            <a:pPr marL="0" lvl="0" indent="0" algn="l" rtl="0">
              <a:spcBef>
                <a:spcPts val="0"/>
              </a:spcBef>
              <a:spcAft>
                <a:spcPts val="0"/>
              </a:spcAft>
              <a:buNone/>
            </a:pPr>
            <a:endParaRPr/>
          </a:p>
          <a:p>
            <a:pPr marL="0" lvl="0" indent="0" algn="l" rtl="0">
              <a:spcBef>
                <a:spcPts val="0"/>
              </a:spcBef>
              <a:spcAft>
                <a:spcPts val="0"/>
              </a:spcAft>
              <a:buNone/>
            </a:pPr>
            <a:r>
              <a:rPr lang="en"/>
              <a:t>I’m not so sure. In fact, I think the toes in mud experience IS mediated, even technologically so. I believe that technology encompasses more than just the physical tools and instruments we build. It includes non-physical things like language, race, and even culture. Science itself, is a technology of investigation.  Technology is praxis, it is the mechanisms or techniques used to address problems. Thus even apparently unmediated phenomena do actually have technology in the mix. Mud between your toes is a different thing as a rich adult than it is to a poor child. It is also different based on race and location and colonialism. Every phenomena includes within it a technological agency. I actually cut out a large section where I expand on this, so please ask me about it in the Q&amp;A if you would like more detail.</a:t>
            </a:r>
            <a:endParaRPr/>
          </a:p>
          <a:p>
            <a:pPr marL="0" lvl="0" indent="0" algn="l" rtl="0">
              <a:spcBef>
                <a:spcPts val="0"/>
              </a:spcBef>
              <a:spcAft>
                <a:spcPts val="0"/>
              </a:spcAft>
              <a:buNone/>
            </a:pPr>
            <a:endParaRPr/>
          </a:p>
          <a:p>
            <a:pPr marL="0" lvl="0" indent="0" algn="l" rtl="0">
              <a:spcBef>
                <a:spcPts val="0"/>
              </a:spcBef>
              <a:spcAft>
                <a:spcPts val="0"/>
              </a:spcAft>
              <a:buNone/>
            </a:pPr>
            <a:r>
              <a:rPr lang="en"/>
              <a:t>But further, the concept of mediated and unmediated phenomena reproduce the nature-culture split of modernism by maintaining that human and world are separate things, further separated by technology. An unmediated experience is thus closer to the “natural” world, or perhaps more authentic.</a:t>
            </a:r>
            <a:r>
              <a:rPr lang="en">
                <a:solidFill>
                  <a:schemeClr val="dk1"/>
                </a:solidFill>
              </a:rPr>
              <a:t> The world is a-priori, never altered, only experienced. I think this account is wrong. Not only does all phenomena have technology in the mix, thinking that technology and people are separate from this thing we call “the world” is both wrong, and privileges the human in ways that elide important interactions.</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df8c47f2e0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df8c47f2e0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Second, and related to the a-priori world from the previous problem, that something can mediate, can be in-between and alter the experience of, these agents we call “human” and “world” implies that the agents involved are themselves a-priori to the experience and phenomena, and exist in some pure form “out there.” This is an Instrumental Realist position. Again, this should be no surprise. Ihde himself proudly claims himself thus.</a:t>
            </a:r>
            <a:endParaRPr/>
          </a:p>
          <a:p>
            <a:pPr marL="0" lvl="0" indent="0" algn="l" rtl="0">
              <a:spcBef>
                <a:spcPts val="0"/>
              </a:spcBef>
              <a:spcAft>
                <a:spcPts val="0"/>
              </a:spcAft>
              <a:buNone/>
            </a:pPr>
            <a:endParaRPr/>
          </a:p>
          <a:p>
            <a:pPr marL="0" lvl="0" indent="0" algn="l" rtl="0">
              <a:spcBef>
                <a:spcPts val="0"/>
              </a:spcBef>
              <a:spcAft>
                <a:spcPts val="0"/>
              </a:spcAft>
              <a:buNone/>
            </a:pPr>
            <a:r>
              <a:rPr lang="en"/>
              <a:t>However, several theorists have argued, correctly in my opinion, that ontologies are not instrumental, or separate from our relations with them. AnneMarie Mol argues that ontologies are multiple; that atherosclerosis </a:t>
            </a:r>
            <a:r>
              <a:rPr lang="en" i="1"/>
              <a:t>is</a:t>
            </a:r>
            <a:r>
              <a:rPr lang="en"/>
              <a:t> pain while walking for a patient at home, </a:t>
            </a:r>
            <a:r>
              <a:rPr lang="en" i="1"/>
              <a:t>is</a:t>
            </a:r>
            <a:r>
              <a:rPr lang="en"/>
              <a:t> crunchy veins under palpation, </a:t>
            </a:r>
            <a:r>
              <a:rPr lang="en" i="1"/>
              <a:t>is</a:t>
            </a:r>
            <a:r>
              <a:rPr lang="en"/>
              <a:t> a thickening of the scleral wall under a microscope, each ontology only making sense in its constituent context. Similarly, the picture on the left is the moon, </a:t>
            </a:r>
            <a:r>
              <a:rPr lang="en" i="1"/>
              <a:t>through a telescope</a:t>
            </a:r>
            <a:r>
              <a:rPr lang="en"/>
              <a:t>, which is ontologically different than the moon by the naked eye, or the moon while hopping across it in a spacesuit. The cells in the right hand picture are only cells under a microscope. While perhaps related to the ontology of cells in a bodymind, they are ontologically distinct. Similarly feminist theorists such as Sandra Harding and Donna Haraway argue that marginalized standpoints produce different onto-epistemologies, than the standpoints of those in power. Objectivity is not, in this case, a function of instrumental interaction of objects, but of multiple, partial, and incomplete perspectives.</a:t>
            </a:r>
            <a:endParaRPr/>
          </a:p>
          <a:p>
            <a:pPr marL="0" lvl="0" indent="0" algn="l" rtl="0">
              <a:spcBef>
                <a:spcPts val="0"/>
              </a:spcBef>
              <a:spcAft>
                <a:spcPts val="0"/>
              </a:spcAft>
              <a:buNone/>
            </a:pPr>
            <a:endParaRPr/>
          </a:p>
          <a:p>
            <a:pPr marL="0" lvl="0" indent="0" algn="l" rtl="0">
              <a:spcBef>
                <a:spcPts val="0"/>
              </a:spcBef>
              <a:spcAft>
                <a:spcPts val="0"/>
              </a:spcAft>
              <a:buNone/>
            </a:pPr>
            <a:r>
              <a:rPr lang="en"/>
              <a:t>Pure, instrumental, agents cannot exist.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df8c47f2e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df8c47f2e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most theories of technology (and, arguably most philosophies, especially in the “west”) humans are those which perceive, know, experience, and have agency. However, and this dovetails with the previous problem about pure agents, phenomena outside of human perception (even if they are technologically mediated) fall outside of the bounds of mediation theory. They become the tree falling in the woods that no one was around to hear, and to Mediation Theory, no sound could have been made. While it may be unfair to charge a limited theory of human experience with not describing things outside of that perception, it also absolves humans of responsibility for phenomena outside of their perception. If the natural world outside of human experience is simply an objective, instrumental, external agent, then ascribing responsibility for change outside perception becomes difficult.</a:t>
            </a:r>
            <a:endParaRPr/>
          </a:p>
          <a:p>
            <a:pPr marL="0" lvl="0" indent="0" algn="l" rtl="0">
              <a:spcBef>
                <a:spcPts val="0"/>
              </a:spcBef>
              <a:spcAft>
                <a:spcPts val="0"/>
              </a:spcAft>
              <a:buNone/>
            </a:pPr>
            <a:endParaRPr/>
          </a:p>
          <a:p>
            <a:pPr marL="0" lvl="0" indent="0" algn="l" rtl="0">
              <a:spcBef>
                <a:spcPts val="0"/>
              </a:spcBef>
              <a:spcAft>
                <a:spcPts val="0"/>
              </a:spcAft>
              <a:buNone/>
            </a:pPr>
            <a:r>
              <a:rPr lang="en"/>
              <a:t>Also, we know that nonhuman animals, like our cute puppy in the meme on the right, also experience the world, experience phenomena, have subjectivity. They react to the world, respond to it, alter their behaviors in relation to it, and even work to alter it. They also have and use technology, yet they are left out of mediation theory.</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dfd2a26384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dfd2a26384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now we come to the definition that is going to upend this entire thing. What are phenomena within Agential Realism?</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jearle@vt.ed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gi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a:t>There is No Such Thing as Mediation</a:t>
            </a:r>
            <a:endParaRPr/>
          </a:p>
        </p:txBody>
      </p:sp>
      <p:sp>
        <p:nvSpPr>
          <p:cNvPr id="55" name="Google Shape;55;p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t>Agential Realism vs. Postphenomenology</a:t>
            </a:r>
            <a:endParaRPr/>
          </a:p>
        </p:txBody>
      </p:sp>
      <p:pic>
        <p:nvPicPr>
          <p:cNvPr id="56" name="Google Shape;56;p13"/>
          <p:cNvPicPr preferRelativeResize="0"/>
          <p:nvPr/>
        </p:nvPicPr>
        <p:blipFill>
          <a:blip r:embed="rId3">
            <a:alphaModFix/>
          </a:blip>
          <a:stretch>
            <a:fillRect/>
          </a:stretch>
        </p:blipFill>
        <p:spPr>
          <a:xfrm>
            <a:off x="7229224" y="0"/>
            <a:ext cx="1914776" cy="1015550"/>
          </a:xfrm>
          <a:prstGeom prst="rect">
            <a:avLst/>
          </a:prstGeom>
          <a:noFill/>
          <a:ln>
            <a:noFill/>
          </a:ln>
        </p:spPr>
      </p:pic>
      <p:sp>
        <p:nvSpPr>
          <p:cNvPr id="57" name="Google Shape;57;p13"/>
          <p:cNvSpPr txBox="1"/>
          <p:nvPr/>
        </p:nvSpPr>
        <p:spPr>
          <a:xfrm>
            <a:off x="3490500" y="3798100"/>
            <a:ext cx="2163000" cy="1046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dirty="0"/>
              <a:t>Joshua Earle</a:t>
            </a:r>
            <a:endParaRPr dirty="0"/>
          </a:p>
          <a:p>
            <a:pPr marL="0" lvl="0" indent="0" algn="ctr" rtl="0">
              <a:spcBef>
                <a:spcPts val="0"/>
              </a:spcBef>
              <a:spcAft>
                <a:spcPts val="0"/>
              </a:spcAft>
              <a:buNone/>
            </a:pPr>
            <a:r>
              <a:rPr lang="en" dirty="0"/>
              <a:t>SPT 2021</a:t>
            </a:r>
          </a:p>
          <a:p>
            <a:pPr marL="0" lvl="0" indent="0" algn="ctr" rtl="0">
              <a:spcBef>
                <a:spcPts val="0"/>
              </a:spcBef>
              <a:spcAft>
                <a:spcPts val="0"/>
              </a:spcAft>
              <a:buNone/>
            </a:pPr>
            <a:r>
              <a:rPr lang="en" u="sng" dirty="0">
                <a:solidFill>
                  <a:schemeClr val="hlink"/>
                </a:solidFill>
                <a:hlinkClick r:id="rId4"/>
              </a:rPr>
              <a:t>jearle@vt.edu</a:t>
            </a:r>
            <a:endParaRPr dirty="0"/>
          </a:p>
          <a:p>
            <a:pPr marL="0" lvl="0" indent="0" algn="ctr" rtl="0">
              <a:spcBef>
                <a:spcPts val="0"/>
              </a:spcBef>
              <a:spcAft>
                <a:spcPts val="0"/>
              </a:spcAft>
              <a:buNone/>
            </a:pPr>
            <a:r>
              <a:rPr lang="en" dirty="0"/>
              <a:t>@CyborgApologist</a:t>
            </a:r>
            <a:endParaRPr dirty="0"/>
          </a:p>
        </p:txBody>
      </p:sp>
      <p:sp>
        <p:nvSpPr>
          <p:cNvPr id="58" name="Google Shape;58;p13"/>
          <p:cNvSpPr txBox="1"/>
          <p:nvPr/>
        </p:nvSpPr>
        <p:spPr>
          <a:xfrm>
            <a:off x="-1" y="4527900"/>
            <a:ext cx="5260157" cy="61552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dirty="0"/>
              <a:t>Slides available at:</a:t>
            </a:r>
            <a:endParaRPr dirty="0"/>
          </a:p>
          <a:p>
            <a:pPr lvl="0"/>
            <a:r>
              <a:rPr lang="en-US" dirty="0"/>
              <a:t>https://cyborgapologist.com/2021/06/18/spt-2021/</a:t>
            </a:r>
            <a:endParaRPr dirty="0"/>
          </a:p>
        </p:txBody>
      </p:sp>
      <p:sp>
        <p:nvSpPr>
          <p:cNvPr id="59" name="Google Shape;59;p13"/>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1</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What are Phenomena?</a:t>
            </a:r>
            <a:endParaRPr/>
          </a:p>
        </p:txBody>
      </p:sp>
      <p:sp>
        <p:nvSpPr>
          <p:cNvPr id="127" name="Google Shape;127;p2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solidFill>
                  <a:schemeClr val="dk1"/>
                </a:solidFill>
              </a:rPr>
              <a:t>In Agential Realism, phenomena are the </a:t>
            </a:r>
            <a:r>
              <a:rPr lang="en" b="1">
                <a:solidFill>
                  <a:schemeClr val="dk1"/>
                </a:solidFill>
              </a:rPr>
              <a:t>primary ontological unit</a:t>
            </a:r>
            <a:r>
              <a:rPr lang="en">
                <a:solidFill>
                  <a:schemeClr val="dk1"/>
                </a:solidFill>
              </a:rPr>
              <a:t> (Barad, 2007, pg. 139) i.e. relational “atoms.”</a:t>
            </a:r>
            <a:endParaRPr>
              <a:solidFill>
                <a:schemeClr val="dk1"/>
              </a:solidFill>
            </a:endParaRPr>
          </a:p>
          <a:p>
            <a:pPr marL="0" lvl="0" indent="0" algn="l" rtl="0">
              <a:spcBef>
                <a:spcPts val="1200"/>
              </a:spcBef>
              <a:spcAft>
                <a:spcPts val="0"/>
              </a:spcAft>
              <a:buNone/>
            </a:pPr>
            <a:r>
              <a:rPr lang="en">
                <a:solidFill>
                  <a:schemeClr val="dk1"/>
                </a:solidFill>
              </a:rPr>
              <a:t>Phenomena are material-semiotic relations: the ontological inseparability/entanglement of intra-acting agencies produces the “agential cut” which defines the agents involved (not the other way around).</a:t>
            </a:r>
            <a:endParaRPr>
              <a:solidFill>
                <a:schemeClr val="dk1"/>
              </a:solidFill>
            </a:endParaRPr>
          </a:p>
          <a:p>
            <a:pPr marL="0" lvl="0" indent="0" algn="l" rtl="0">
              <a:spcBef>
                <a:spcPts val="1200"/>
              </a:spcBef>
              <a:spcAft>
                <a:spcPts val="0"/>
              </a:spcAft>
              <a:buNone/>
            </a:pPr>
            <a:r>
              <a:rPr lang="en">
                <a:solidFill>
                  <a:schemeClr val="dk1"/>
                </a:solidFill>
              </a:rPr>
              <a:t>Intra-action describes how agencies act </a:t>
            </a:r>
            <a:r>
              <a:rPr lang="en" i="1">
                <a:solidFill>
                  <a:schemeClr val="dk1"/>
                </a:solidFill>
              </a:rPr>
              <a:t>through</a:t>
            </a:r>
            <a:r>
              <a:rPr lang="en">
                <a:solidFill>
                  <a:schemeClr val="dk1"/>
                </a:solidFill>
              </a:rPr>
              <a:t> each other to define their boundaries and properties.</a:t>
            </a:r>
            <a:endParaRPr>
              <a:solidFill>
                <a:schemeClr val="dk1"/>
              </a:solidFill>
            </a:endParaRPr>
          </a:p>
          <a:p>
            <a:pPr marL="0" lvl="0" indent="0" algn="l" rtl="0">
              <a:spcBef>
                <a:spcPts val="1200"/>
              </a:spcBef>
              <a:spcAft>
                <a:spcPts val="1200"/>
              </a:spcAft>
              <a:buNone/>
            </a:pPr>
            <a:endParaRPr>
              <a:solidFill>
                <a:schemeClr val="dk1"/>
              </a:solidFill>
            </a:endParaRPr>
          </a:p>
        </p:txBody>
      </p:sp>
      <p:pic>
        <p:nvPicPr>
          <p:cNvPr id="128" name="Google Shape;128;p22"/>
          <p:cNvPicPr preferRelativeResize="0"/>
          <p:nvPr/>
        </p:nvPicPr>
        <p:blipFill>
          <a:blip r:embed="rId3">
            <a:alphaModFix/>
          </a:blip>
          <a:stretch>
            <a:fillRect/>
          </a:stretch>
        </p:blipFill>
        <p:spPr>
          <a:xfrm>
            <a:off x="6604800" y="3446450"/>
            <a:ext cx="2539200" cy="1697050"/>
          </a:xfrm>
          <a:prstGeom prst="rect">
            <a:avLst/>
          </a:prstGeom>
          <a:noFill/>
          <a:ln>
            <a:noFill/>
          </a:ln>
        </p:spPr>
      </p:pic>
      <p:sp>
        <p:nvSpPr>
          <p:cNvPr id="129" name="Google Shape;129;p22"/>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10</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Roadmap</a:t>
            </a:r>
            <a:endParaRPr/>
          </a:p>
        </p:txBody>
      </p:sp>
      <p:sp>
        <p:nvSpPr>
          <p:cNvPr id="135" name="Google Shape;135;p2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rgbClr val="B7B7B7"/>
              </a:buClr>
              <a:buSzPts val="1800"/>
              <a:buAutoNum type="arabicParenR"/>
            </a:pPr>
            <a:r>
              <a:rPr lang="en">
                <a:solidFill>
                  <a:srgbClr val="B7B7B7"/>
                </a:solidFill>
              </a:rPr>
              <a:t>What is (Technological) Mediation?</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Some Problematic Implications of Mediation Theory</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What are Phenomena?</a:t>
            </a:r>
            <a:endParaRPr>
              <a:solidFill>
                <a:srgbClr val="B7B7B7"/>
              </a:solidFill>
            </a:endParaRPr>
          </a:p>
          <a:p>
            <a:pPr marL="457200" lvl="0" indent="-342900" algn="l" rtl="0">
              <a:spcBef>
                <a:spcPts val="0"/>
              </a:spcBef>
              <a:spcAft>
                <a:spcPts val="0"/>
              </a:spcAft>
              <a:buClr>
                <a:schemeClr val="dk1"/>
              </a:buClr>
              <a:buSzPts val="1800"/>
              <a:buAutoNum type="arabicParenR"/>
            </a:pPr>
            <a:r>
              <a:rPr lang="en">
                <a:solidFill>
                  <a:schemeClr val="dk1"/>
                </a:solidFill>
              </a:rPr>
              <a:t>Agential Realism, and Why Mediation Isn’t a Thing.</a:t>
            </a:r>
            <a:endParaRPr>
              <a:solidFill>
                <a:schemeClr val="dk1"/>
              </a:solidFill>
            </a:endParaRPr>
          </a:p>
          <a:p>
            <a:pPr marL="457200" lvl="0" indent="-342900" algn="l" rtl="0">
              <a:spcBef>
                <a:spcPts val="0"/>
              </a:spcBef>
              <a:spcAft>
                <a:spcPts val="0"/>
              </a:spcAft>
              <a:buClr>
                <a:srgbClr val="B7B7B7"/>
              </a:buClr>
              <a:buSzPts val="1800"/>
              <a:buAutoNum type="arabicParenR"/>
            </a:pPr>
            <a:r>
              <a:rPr lang="en">
                <a:solidFill>
                  <a:srgbClr val="B7B7B7"/>
                </a:solidFill>
              </a:rPr>
              <a:t>Some Benefits, and Potential Drawbacks, of this Framework</a:t>
            </a:r>
            <a:endParaRPr>
              <a:solidFill>
                <a:srgbClr val="B7B7B7"/>
              </a:solidFill>
            </a:endParaRPr>
          </a:p>
        </p:txBody>
      </p:sp>
      <p:sp>
        <p:nvSpPr>
          <p:cNvPr id="136" name="Google Shape;136;p23"/>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11</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Agential Realism and “Pure” Agents</a:t>
            </a:r>
            <a:endParaRPr/>
          </a:p>
        </p:txBody>
      </p:sp>
      <p:pic>
        <p:nvPicPr>
          <p:cNvPr id="142" name="Google Shape;142;p24"/>
          <p:cNvPicPr preferRelativeResize="0"/>
          <p:nvPr/>
        </p:nvPicPr>
        <p:blipFill>
          <a:blip r:embed="rId3">
            <a:alphaModFix/>
          </a:blip>
          <a:stretch>
            <a:fillRect/>
          </a:stretch>
        </p:blipFill>
        <p:spPr>
          <a:xfrm>
            <a:off x="0" y="1467725"/>
            <a:ext cx="3679375" cy="3675775"/>
          </a:xfrm>
          <a:prstGeom prst="rect">
            <a:avLst/>
          </a:prstGeom>
          <a:noFill/>
          <a:ln>
            <a:noFill/>
          </a:ln>
        </p:spPr>
      </p:pic>
      <p:pic>
        <p:nvPicPr>
          <p:cNvPr id="143" name="Google Shape;143;p24"/>
          <p:cNvPicPr preferRelativeResize="0"/>
          <p:nvPr/>
        </p:nvPicPr>
        <p:blipFill>
          <a:blip r:embed="rId4">
            <a:alphaModFix/>
          </a:blip>
          <a:stretch>
            <a:fillRect/>
          </a:stretch>
        </p:blipFill>
        <p:spPr>
          <a:xfrm>
            <a:off x="3630338" y="1467725"/>
            <a:ext cx="5513664" cy="3675776"/>
          </a:xfrm>
          <a:prstGeom prst="rect">
            <a:avLst/>
          </a:prstGeom>
          <a:noFill/>
          <a:ln>
            <a:noFill/>
          </a:ln>
        </p:spPr>
      </p:pic>
      <p:sp>
        <p:nvSpPr>
          <p:cNvPr id="144" name="Google Shape;144;p24"/>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12</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Agential Realism and Phenomena as Human Experience</a:t>
            </a:r>
            <a:endParaRPr/>
          </a:p>
        </p:txBody>
      </p:sp>
      <p:pic>
        <p:nvPicPr>
          <p:cNvPr id="150" name="Google Shape;150;p25"/>
          <p:cNvPicPr preferRelativeResize="0"/>
          <p:nvPr/>
        </p:nvPicPr>
        <p:blipFill>
          <a:blip r:embed="rId3">
            <a:alphaModFix/>
          </a:blip>
          <a:stretch>
            <a:fillRect/>
          </a:stretch>
        </p:blipFill>
        <p:spPr>
          <a:xfrm>
            <a:off x="4614364" y="1170125"/>
            <a:ext cx="4529636" cy="3973376"/>
          </a:xfrm>
          <a:prstGeom prst="rect">
            <a:avLst/>
          </a:prstGeom>
          <a:noFill/>
          <a:ln>
            <a:noFill/>
          </a:ln>
        </p:spPr>
      </p:pic>
      <p:pic>
        <p:nvPicPr>
          <p:cNvPr id="151" name="Google Shape;151;p25"/>
          <p:cNvPicPr preferRelativeResize="0"/>
          <p:nvPr/>
        </p:nvPicPr>
        <p:blipFill>
          <a:blip r:embed="rId4">
            <a:alphaModFix/>
          </a:blip>
          <a:stretch>
            <a:fillRect/>
          </a:stretch>
        </p:blipFill>
        <p:spPr>
          <a:xfrm>
            <a:off x="0" y="1170125"/>
            <a:ext cx="3973375" cy="3973375"/>
          </a:xfrm>
          <a:prstGeom prst="rect">
            <a:avLst/>
          </a:prstGeom>
          <a:noFill/>
          <a:ln>
            <a:noFill/>
          </a:ln>
        </p:spPr>
      </p:pic>
      <p:sp>
        <p:nvSpPr>
          <p:cNvPr id="152" name="Google Shape;152;p25"/>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13</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Roadmap</a:t>
            </a:r>
            <a:endParaRPr/>
          </a:p>
        </p:txBody>
      </p:sp>
      <p:sp>
        <p:nvSpPr>
          <p:cNvPr id="158" name="Google Shape;158;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rgbClr val="B7B7B7"/>
              </a:buClr>
              <a:buSzPts val="1800"/>
              <a:buAutoNum type="arabicParenR"/>
            </a:pPr>
            <a:r>
              <a:rPr lang="en">
                <a:solidFill>
                  <a:srgbClr val="B7B7B7"/>
                </a:solidFill>
              </a:rPr>
              <a:t>What is (Technological) Mediation?</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Some Problematic Implications of Mediation Theory</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What are Phenomena?</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Agential Realism, and Why Mediation Isn’t a Thing.</a:t>
            </a:r>
            <a:endParaRPr>
              <a:solidFill>
                <a:srgbClr val="B7B7B7"/>
              </a:solidFill>
            </a:endParaRPr>
          </a:p>
          <a:p>
            <a:pPr marL="457200" lvl="0" indent="-342900" algn="l" rtl="0">
              <a:spcBef>
                <a:spcPts val="0"/>
              </a:spcBef>
              <a:spcAft>
                <a:spcPts val="0"/>
              </a:spcAft>
              <a:buClr>
                <a:schemeClr val="dk1"/>
              </a:buClr>
              <a:buSzPts val="1800"/>
              <a:buAutoNum type="arabicParenR"/>
            </a:pPr>
            <a:r>
              <a:rPr lang="en">
                <a:solidFill>
                  <a:schemeClr val="dk1"/>
                </a:solidFill>
              </a:rPr>
              <a:t>Some Benefits, and Potential Drawbacks, of this Framework</a:t>
            </a:r>
            <a:endParaRPr>
              <a:solidFill>
                <a:schemeClr val="dk1"/>
              </a:solidFill>
            </a:endParaRPr>
          </a:p>
        </p:txBody>
      </p:sp>
      <p:sp>
        <p:nvSpPr>
          <p:cNvPr id="159" name="Google Shape;159;p26"/>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14</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Benefits</a:t>
            </a:r>
            <a:endParaRPr/>
          </a:p>
        </p:txBody>
      </p:sp>
      <p:sp>
        <p:nvSpPr>
          <p:cNvPr id="165" name="Google Shape;165;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lnSpcReduction="10000"/>
          </a:bodyPr>
          <a:lstStyle/>
          <a:p>
            <a:pPr marL="457200" lvl="0" indent="-342900" algn="l" rtl="0">
              <a:spcBef>
                <a:spcPts val="0"/>
              </a:spcBef>
              <a:spcAft>
                <a:spcPts val="0"/>
              </a:spcAft>
              <a:buSzPts val="1800"/>
              <a:buAutoNum type="arabicParenR"/>
            </a:pPr>
            <a:r>
              <a:rPr lang="en"/>
              <a:t>Is a more metaphysically robust way of describing our relationship both with technology and with the “world.”</a:t>
            </a:r>
            <a:endParaRPr/>
          </a:p>
          <a:p>
            <a:pPr marL="457200" lvl="0" indent="-342900" algn="l" rtl="0">
              <a:spcBef>
                <a:spcPts val="0"/>
              </a:spcBef>
              <a:spcAft>
                <a:spcPts val="0"/>
              </a:spcAft>
              <a:buSzPts val="1800"/>
              <a:buAutoNum type="arabicParenR"/>
            </a:pPr>
            <a:r>
              <a:rPr lang="en"/>
              <a:t>Foregrounds the kinds of cultural forces which Feminist, Race, Disability, and Indigenous scholars have argued for decades fundamentally alter our perceptions, our productions, our technologies, and our experiences. In this framework, they also alter the ontological reality of the world.</a:t>
            </a:r>
            <a:endParaRPr/>
          </a:p>
          <a:p>
            <a:pPr marL="457200" lvl="0" indent="-342900" algn="l" rtl="0">
              <a:spcBef>
                <a:spcPts val="0"/>
              </a:spcBef>
              <a:spcAft>
                <a:spcPts val="0"/>
              </a:spcAft>
              <a:buSzPts val="1800"/>
              <a:buAutoNum type="arabicParenR"/>
            </a:pPr>
            <a:r>
              <a:rPr lang="en"/>
              <a:t>Avoids Joe Pitts’ concern about how ascribing agency to objects elides human responsibility. Sympoiesis, entanglement, and intra-action require a profound dedication to human responsibility, even when a particular human action is difficult to associate with a particular phenomena (see: climate change).</a:t>
            </a:r>
            <a:endParaRPr/>
          </a:p>
        </p:txBody>
      </p:sp>
      <p:sp>
        <p:nvSpPr>
          <p:cNvPr id="166" name="Google Shape;166;p27"/>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15</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Drawbacks?</a:t>
            </a:r>
            <a:endParaRPr/>
          </a:p>
        </p:txBody>
      </p:sp>
      <p:sp>
        <p:nvSpPr>
          <p:cNvPr id="172" name="Google Shape;172;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AutoNum type="arabicParenR"/>
            </a:pPr>
            <a:r>
              <a:rPr lang="en"/>
              <a:t>The definition of technology may be so broad that it becomes meaningless.</a:t>
            </a:r>
            <a:endParaRPr/>
          </a:p>
          <a:p>
            <a:pPr marL="457200" lvl="0" indent="-342900" algn="l" rtl="0">
              <a:spcBef>
                <a:spcPts val="0"/>
              </a:spcBef>
              <a:spcAft>
                <a:spcPts val="0"/>
              </a:spcAft>
              <a:buSzPts val="1800"/>
              <a:buAutoNum type="arabicParenR"/>
            </a:pPr>
            <a:r>
              <a:rPr lang="en"/>
              <a:t>The cognitive “math” for describing how agencies intra-act is significantly harder than a simple description of mediation.</a:t>
            </a:r>
            <a:endParaRPr/>
          </a:p>
          <a:p>
            <a:pPr marL="457200" lvl="0" indent="-342900" algn="l" rtl="0">
              <a:spcBef>
                <a:spcPts val="0"/>
              </a:spcBef>
              <a:spcAft>
                <a:spcPts val="0"/>
              </a:spcAft>
              <a:buSzPts val="1800"/>
              <a:buAutoNum type="arabicParenR"/>
            </a:pPr>
            <a:r>
              <a:rPr lang="en"/>
              <a:t>The “language” is hard, since our causal structure tends to be uni-directional. “Co-production,” “sympoiesis,” and “intra-action” are difficult and seldom-used concepts outside of high theory.</a:t>
            </a:r>
            <a:endParaRPr/>
          </a:p>
          <a:p>
            <a:pPr marL="457200" lvl="0" indent="-342900" algn="l" rtl="0">
              <a:spcBef>
                <a:spcPts val="0"/>
              </a:spcBef>
              <a:spcAft>
                <a:spcPts val="0"/>
              </a:spcAft>
              <a:buSzPts val="1800"/>
              <a:buAutoNum type="arabicParenR"/>
            </a:pPr>
            <a:r>
              <a:rPr lang="en"/>
              <a:t>It is incredibly counter-intuitive, even if there is empirical evidence for the inseparability of agents and phenomena.</a:t>
            </a:r>
            <a:endParaRPr/>
          </a:p>
        </p:txBody>
      </p:sp>
      <p:sp>
        <p:nvSpPr>
          <p:cNvPr id="173" name="Google Shape;173;p28"/>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16</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Thank you!</a:t>
            </a:r>
            <a:endParaRPr/>
          </a:p>
        </p:txBody>
      </p:sp>
      <p:sp>
        <p:nvSpPr>
          <p:cNvPr id="179" name="Google Shape;179;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endParaRPr/>
          </a:p>
          <a:p>
            <a:pPr marL="0" lvl="0" indent="0" algn="l" rtl="0">
              <a:spcBef>
                <a:spcPts val="1200"/>
              </a:spcBef>
              <a:spcAft>
                <a:spcPts val="0"/>
              </a:spcAft>
              <a:buNone/>
            </a:pPr>
            <a:r>
              <a:rPr lang="en"/>
              <a:t>Ask questions!</a:t>
            </a:r>
            <a:endParaRPr/>
          </a:p>
          <a:p>
            <a:pPr marL="0" lvl="0" indent="0" algn="l" rtl="0">
              <a:spcBef>
                <a:spcPts val="1200"/>
              </a:spcBef>
              <a:spcAft>
                <a:spcPts val="0"/>
              </a:spcAft>
              <a:buNone/>
            </a:pPr>
            <a:endParaRPr/>
          </a:p>
          <a:p>
            <a:pPr marL="0" lvl="0" indent="0" algn="l" rtl="0">
              <a:spcBef>
                <a:spcPts val="1200"/>
              </a:spcBef>
              <a:spcAft>
                <a:spcPts val="0"/>
              </a:spcAft>
              <a:buNone/>
            </a:pPr>
            <a:r>
              <a:rPr lang="en"/>
              <a:t>Submit comments!</a:t>
            </a:r>
            <a:endParaRPr/>
          </a:p>
          <a:p>
            <a:pPr marL="0" lvl="0" indent="0" algn="l" rtl="0">
              <a:spcBef>
                <a:spcPts val="1200"/>
              </a:spcBef>
              <a:spcAft>
                <a:spcPts val="0"/>
              </a:spcAft>
              <a:buNone/>
            </a:pPr>
            <a:endParaRPr/>
          </a:p>
          <a:p>
            <a:pPr marL="0" lvl="0" indent="0" algn="l" rtl="0">
              <a:spcBef>
                <a:spcPts val="1200"/>
              </a:spcBef>
              <a:spcAft>
                <a:spcPts val="1200"/>
              </a:spcAft>
              <a:buNone/>
            </a:pPr>
            <a:r>
              <a:rPr lang="en"/>
              <a:t>Hire me!</a:t>
            </a:r>
            <a:endParaRPr/>
          </a:p>
        </p:txBody>
      </p:sp>
      <p:pic>
        <p:nvPicPr>
          <p:cNvPr id="180" name="Google Shape;180;p29"/>
          <p:cNvPicPr preferRelativeResize="0"/>
          <p:nvPr/>
        </p:nvPicPr>
        <p:blipFill>
          <a:blip r:embed="rId3">
            <a:alphaModFix/>
          </a:blip>
          <a:stretch>
            <a:fillRect/>
          </a:stretch>
        </p:blipFill>
        <p:spPr>
          <a:xfrm>
            <a:off x="4381500" y="1200150"/>
            <a:ext cx="4762500" cy="3943350"/>
          </a:xfrm>
          <a:prstGeom prst="rect">
            <a:avLst/>
          </a:prstGeom>
          <a:noFill/>
          <a:ln>
            <a:noFill/>
          </a:ln>
        </p:spPr>
      </p:pic>
      <p:sp>
        <p:nvSpPr>
          <p:cNvPr id="181" name="Google Shape;181;p29"/>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17</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0"/>
          <p:cNvSpPr txBox="1">
            <a:spLocks noGrp="1"/>
          </p:cNvSpPr>
          <p:nvPr>
            <p:ph type="body" idx="1"/>
          </p:nvPr>
        </p:nvSpPr>
        <p:spPr>
          <a:xfrm>
            <a:off x="311700" y="-125"/>
            <a:ext cx="8520600" cy="5143500"/>
          </a:xfrm>
          <a:prstGeom prst="rect">
            <a:avLst/>
          </a:prstGeom>
        </p:spPr>
        <p:txBody>
          <a:bodyPr spcFirstLastPara="1" wrap="square" lIns="91425" tIns="91425" rIns="91425" bIns="91425" anchor="t" anchorCtr="0">
            <a:normAutofit fontScale="92500" lnSpcReduction="10000"/>
          </a:bodyPr>
          <a:lstStyle/>
          <a:p>
            <a:pPr marL="304800" lvl="0" indent="-304800" algn="l" rtl="0">
              <a:spcBef>
                <a:spcPts val="1200"/>
              </a:spcBef>
              <a:spcAft>
                <a:spcPts val="0"/>
              </a:spcAft>
              <a:buNone/>
            </a:pPr>
            <a:r>
              <a:rPr lang="en" sz="1100">
                <a:solidFill>
                  <a:schemeClr val="dk1"/>
                </a:solidFill>
              </a:rPr>
              <a:t>Barad, Karen. 2007. </a:t>
            </a:r>
            <a:r>
              <a:rPr lang="en" sz="1100" i="1">
                <a:solidFill>
                  <a:schemeClr val="dk1"/>
                </a:solidFill>
              </a:rPr>
              <a:t>Meeting the Universe Halfway: Quantum Physics and the Entanglement of Matter and Meaning</a:t>
            </a:r>
            <a:r>
              <a:rPr lang="en" sz="1100">
                <a:solidFill>
                  <a:schemeClr val="dk1"/>
                </a:solidFill>
              </a:rPr>
              <a:t>. Duke University Press.</a:t>
            </a:r>
            <a:endParaRPr sz="1100">
              <a:solidFill>
                <a:schemeClr val="dk1"/>
              </a:solidFill>
            </a:endParaRPr>
          </a:p>
          <a:p>
            <a:pPr marL="304800" lvl="0" indent="-304800" algn="l" rtl="0">
              <a:spcBef>
                <a:spcPts val="1200"/>
              </a:spcBef>
              <a:spcAft>
                <a:spcPts val="0"/>
              </a:spcAft>
              <a:buNone/>
            </a:pPr>
            <a:r>
              <a:rPr lang="en" sz="1100">
                <a:solidFill>
                  <a:schemeClr val="dk1"/>
                </a:solidFill>
              </a:rPr>
              <a:t>Earle, Joshua. 2018. “Deleting the Instrument Clause: Technology as Praxis.” </a:t>
            </a:r>
            <a:r>
              <a:rPr lang="en" sz="1100" i="1">
                <a:solidFill>
                  <a:schemeClr val="dk1"/>
                </a:solidFill>
              </a:rPr>
              <a:t>Social Epistemology Review and Reply Collective</a:t>
            </a:r>
            <a:r>
              <a:rPr lang="en" sz="1100">
                <a:solidFill>
                  <a:schemeClr val="dk1"/>
                </a:solidFill>
              </a:rPr>
              <a:t> 7 (10): 59–62.</a:t>
            </a:r>
            <a:endParaRPr sz="1100">
              <a:solidFill>
                <a:schemeClr val="dk1"/>
              </a:solidFill>
            </a:endParaRPr>
          </a:p>
          <a:p>
            <a:pPr marL="304800" lvl="0" indent="-304800" algn="l" rtl="0">
              <a:spcBef>
                <a:spcPts val="1200"/>
              </a:spcBef>
              <a:spcAft>
                <a:spcPts val="0"/>
              </a:spcAft>
              <a:buNone/>
            </a:pPr>
            <a:r>
              <a:rPr lang="en" sz="1100">
                <a:solidFill>
                  <a:schemeClr val="dk1"/>
                </a:solidFill>
              </a:rPr>
              <a:t>Haraway, Donna. 1988. “Situated Knowledges: The Science Question in Feminism and the Privilege of Partial Perspective.” </a:t>
            </a:r>
            <a:r>
              <a:rPr lang="en" sz="1100" i="1">
                <a:solidFill>
                  <a:schemeClr val="dk1"/>
                </a:solidFill>
              </a:rPr>
              <a:t>Feminist Studies</a:t>
            </a:r>
            <a:r>
              <a:rPr lang="en" sz="1100">
                <a:solidFill>
                  <a:schemeClr val="dk1"/>
                </a:solidFill>
              </a:rPr>
              <a:t> 14 (3): 575–99.</a:t>
            </a:r>
            <a:endParaRPr sz="1100">
              <a:solidFill>
                <a:schemeClr val="dk1"/>
              </a:solidFill>
            </a:endParaRPr>
          </a:p>
          <a:p>
            <a:pPr marL="304800" lvl="0" indent="-304800" algn="l" rtl="0">
              <a:spcBef>
                <a:spcPts val="1200"/>
              </a:spcBef>
              <a:spcAft>
                <a:spcPts val="0"/>
              </a:spcAft>
              <a:buNone/>
            </a:pPr>
            <a:r>
              <a:rPr lang="en" sz="1100">
                <a:solidFill>
                  <a:schemeClr val="dk1"/>
                </a:solidFill>
              </a:rPr>
              <a:t>Harding, Sandra. 1992. “Rethinking Standpoint Epistemology: What Is" Strong Objectivity?".” </a:t>
            </a:r>
            <a:r>
              <a:rPr lang="en" sz="1100" i="1">
                <a:solidFill>
                  <a:schemeClr val="dk1"/>
                </a:solidFill>
              </a:rPr>
              <a:t>The Centennial Review</a:t>
            </a:r>
            <a:r>
              <a:rPr lang="en" sz="1100">
                <a:solidFill>
                  <a:schemeClr val="dk1"/>
                </a:solidFill>
              </a:rPr>
              <a:t> 36 (3): 437–70.</a:t>
            </a:r>
            <a:endParaRPr sz="1100">
              <a:solidFill>
                <a:schemeClr val="dk1"/>
              </a:solidFill>
            </a:endParaRPr>
          </a:p>
          <a:p>
            <a:pPr marL="304800" lvl="0" indent="-304800" algn="l" rtl="0">
              <a:spcBef>
                <a:spcPts val="1200"/>
              </a:spcBef>
              <a:spcAft>
                <a:spcPts val="0"/>
              </a:spcAft>
              <a:buNone/>
            </a:pPr>
            <a:r>
              <a:rPr lang="en" sz="1100">
                <a:solidFill>
                  <a:schemeClr val="dk1"/>
                </a:solidFill>
              </a:rPr>
              <a:t>Hauser, Sabrina, Doenja Oogjes, Ron Wakkary, and Peter-Paul Verbeek. 2018. “An Annotated Portfolio on Doing Postphenomenology through Research Products.” In </a:t>
            </a:r>
            <a:r>
              <a:rPr lang="en" sz="1100" i="1">
                <a:solidFill>
                  <a:schemeClr val="dk1"/>
                </a:solidFill>
              </a:rPr>
              <a:t>Proceedings of the 2018 Designing Interactive Systems Conference</a:t>
            </a:r>
            <a:r>
              <a:rPr lang="en" sz="1100">
                <a:solidFill>
                  <a:schemeClr val="dk1"/>
                </a:solidFill>
              </a:rPr>
              <a:t>, 459–71.</a:t>
            </a:r>
            <a:endParaRPr sz="1100">
              <a:solidFill>
                <a:schemeClr val="dk1"/>
              </a:solidFill>
            </a:endParaRPr>
          </a:p>
          <a:p>
            <a:pPr marL="304800" lvl="0" indent="-304800" algn="l" rtl="0">
              <a:spcBef>
                <a:spcPts val="1200"/>
              </a:spcBef>
              <a:spcAft>
                <a:spcPts val="0"/>
              </a:spcAft>
              <a:buNone/>
            </a:pPr>
            <a:r>
              <a:rPr lang="en" sz="1100">
                <a:solidFill>
                  <a:schemeClr val="dk1"/>
                </a:solidFill>
              </a:rPr>
              <a:t>Ihde, Don. 1995. </a:t>
            </a:r>
            <a:r>
              <a:rPr lang="en" sz="1100" i="1">
                <a:solidFill>
                  <a:schemeClr val="dk1"/>
                </a:solidFill>
              </a:rPr>
              <a:t>Postphenomenology: Essays in the Postmodern Context</a:t>
            </a:r>
            <a:r>
              <a:rPr lang="en" sz="1100">
                <a:solidFill>
                  <a:schemeClr val="dk1"/>
                </a:solidFill>
              </a:rPr>
              <a:t>. Northwestern University Press.</a:t>
            </a:r>
            <a:endParaRPr sz="1100">
              <a:solidFill>
                <a:schemeClr val="dk1"/>
              </a:solidFill>
            </a:endParaRPr>
          </a:p>
          <a:p>
            <a:pPr marL="304800" lvl="0" indent="-304800" algn="l" rtl="0">
              <a:spcBef>
                <a:spcPts val="1200"/>
              </a:spcBef>
              <a:spcAft>
                <a:spcPts val="0"/>
              </a:spcAft>
              <a:buNone/>
            </a:pPr>
            <a:r>
              <a:rPr lang="en" sz="1100">
                <a:solidFill>
                  <a:schemeClr val="dk1"/>
                </a:solidFill>
              </a:rPr>
              <a:t>Latour, Bruno. 1991. </a:t>
            </a:r>
            <a:r>
              <a:rPr lang="en" sz="1100" i="1">
                <a:solidFill>
                  <a:schemeClr val="dk1"/>
                </a:solidFill>
              </a:rPr>
              <a:t>We Have Never Been Modern</a:t>
            </a:r>
            <a:r>
              <a:rPr lang="en" sz="1100">
                <a:solidFill>
                  <a:schemeClr val="dk1"/>
                </a:solidFill>
              </a:rPr>
              <a:t>. Harvard University Press.</a:t>
            </a:r>
            <a:endParaRPr sz="1100">
              <a:solidFill>
                <a:schemeClr val="dk1"/>
              </a:solidFill>
            </a:endParaRPr>
          </a:p>
          <a:p>
            <a:pPr marL="304800" lvl="0" indent="-304800" algn="l" rtl="0">
              <a:spcBef>
                <a:spcPts val="1200"/>
              </a:spcBef>
              <a:spcAft>
                <a:spcPts val="0"/>
              </a:spcAft>
              <a:buNone/>
            </a:pPr>
            <a:r>
              <a:rPr lang="en" sz="1100">
                <a:solidFill>
                  <a:schemeClr val="dk1"/>
                </a:solidFill>
              </a:rPr>
              <a:t>Mol, Annemarie. 2002. </a:t>
            </a:r>
            <a:r>
              <a:rPr lang="en" sz="1100" i="1">
                <a:solidFill>
                  <a:schemeClr val="dk1"/>
                </a:solidFill>
              </a:rPr>
              <a:t>The Body Multiple: Ontology in Medical Practice</a:t>
            </a:r>
            <a:r>
              <a:rPr lang="en" sz="1100">
                <a:solidFill>
                  <a:schemeClr val="dk1"/>
                </a:solidFill>
              </a:rPr>
              <a:t>. Duke University Press.</a:t>
            </a:r>
            <a:endParaRPr sz="1100">
              <a:solidFill>
                <a:schemeClr val="dk1"/>
              </a:solidFill>
            </a:endParaRPr>
          </a:p>
          <a:p>
            <a:pPr marL="304800" lvl="0" indent="-304800" algn="l" rtl="0">
              <a:spcBef>
                <a:spcPts val="1200"/>
              </a:spcBef>
              <a:spcAft>
                <a:spcPts val="0"/>
              </a:spcAft>
              <a:buNone/>
            </a:pPr>
            <a:r>
              <a:rPr lang="en" sz="1100">
                <a:solidFill>
                  <a:schemeClr val="dk1"/>
                </a:solidFill>
              </a:rPr>
              <a:t>Pitt, Joseph C. 2000. </a:t>
            </a:r>
            <a:r>
              <a:rPr lang="en" sz="1100" i="1">
                <a:solidFill>
                  <a:schemeClr val="dk1"/>
                </a:solidFill>
              </a:rPr>
              <a:t>Thinking about Technology</a:t>
            </a:r>
            <a:r>
              <a:rPr lang="en" sz="1100">
                <a:solidFill>
                  <a:schemeClr val="dk1"/>
                </a:solidFill>
              </a:rPr>
              <a:t>. Seven Bridges Press,.</a:t>
            </a:r>
            <a:endParaRPr sz="1100">
              <a:solidFill>
                <a:schemeClr val="dk1"/>
              </a:solidFill>
            </a:endParaRPr>
          </a:p>
          <a:p>
            <a:pPr marL="304800" lvl="0" indent="-304800" algn="l" rtl="0">
              <a:spcBef>
                <a:spcPts val="1200"/>
              </a:spcBef>
              <a:spcAft>
                <a:spcPts val="0"/>
              </a:spcAft>
              <a:buNone/>
            </a:pPr>
            <a:r>
              <a:rPr lang="en" sz="1100">
                <a:solidFill>
                  <a:schemeClr val="dk1"/>
                </a:solidFill>
              </a:rPr>
              <a:t>Shew, A. 2017. </a:t>
            </a:r>
            <a:r>
              <a:rPr lang="en" sz="1100" i="1">
                <a:solidFill>
                  <a:schemeClr val="dk1"/>
                </a:solidFill>
              </a:rPr>
              <a:t>Animal Constructions and Technological Knowledge</a:t>
            </a:r>
            <a:r>
              <a:rPr lang="en" sz="1100">
                <a:solidFill>
                  <a:schemeClr val="dk1"/>
                </a:solidFill>
              </a:rPr>
              <a:t>. Postphenomenology and the Philosophy of Technology. Lexington Books.</a:t>
            </a:r>
            <a:endParaRPr sz="1100">
              <a:solidFill>
                <a:schemeClr val="dk1"/>
              </a:solidFill>
            </a:endParaRPr>
          </a:p>
          <a:p>
            <a:pPr marL="304800" lvl="0" indent="-304800" algn="l" rtl="0">
              <a:spcBef>
                <a:spcPts val="1200"/>
              </a:spcBef>
              <a:spcAft>
                <a:spcPts val="0"/>
              </a:spcAft>
              <a:buNone/>
            </a:pPr>
            <a:r>
              <a:rPr lang="en" sz="1100">
                <a:solidFill>
                  <a:schemeClr val="dk1"/>
                </a:solidFill>
              </a:rPr>
              <a:t>Verbeek, Peter-Paul. 2005. </a:t>
            </a:r>
            <a:r>
              <a:rPr lang="en" sz="1100" i="1">
                <a:solidFill>
                  <a:schemeClr val="dk1"/>
                </a:solidFill>
              </a:rPr>
              <a:t>What Things Do</a:t>
            </a:r>
            <a:r>
              <a:rPr lang="en" sz="1100">
                <a:solidFill>
                  <a:schemeClr val="dk1"/>
                </a:solidFill>
              </a:rPr>
              <a:t>. Penn State University Press.</a:t>
            </a:r>
            <a:endParaRPr sz="1100">
              <a:solidFill>
                <a:schemeClr val="dk1"/>
              </a:solidFill>
            </a:endParaRPr>
          </a:p>
          <a:p>
            <a:pPr marL="304800" lvl="0" indent="-304800" algn="l" rtl="0">
              <a:spcBef>
                <a:spcPts val="1200"/>
              </a:spcBef>
              <a:spcAft>
                <a:spcPts val="0"/>
              </a:spcAft>
              <a:buNone/>
            </a:pPr>
            <a:r>
              <a:rPr lang="en" sz="1100">
                <a:solidFill>
                  <a:schemeClr val="dk1"/>
                </a:solidFill>
              </a:rPr>
              <a:t>Verbeek, Peter-Paul. 2015. “Beyond Interaction: A Short Introduction to Mediation Theory.” </a:t>
            </a:r>
            <a:r>
              <a:rPr lang="en" sz="1100" i="1">
                <a:solidFill>
                  <a:schemeClr val="dk1"/>
                </a:solidFill>
              </a:rPr>
              <a:t>Interactions</a:t>
            </a:r>
            <a:r>
              <a:rPr lang="en" sz="1100">
                <a:solidFill>
                  <a:schemeClr val="dk1"/>
                </a:solidFill>
              </a:rPr>
              <a:t> 22 (3): 26–31.</a:t>
            </a:r>
            <a:endParaRPr sz="1100">
              <a:solidFill>
                <a:schemeClr val="dk1"/>
              </a:solidFill>
            </a:endParaRPr>
          </a:p>
          <a:p>
            <a:pPr marL="304800" lvl="0" indent="-304800" algn="l" rtl="0">
              <a:spcBef>
                <a:spcPts val="1200"/>
              </a:spcBef>
              <a:spcAft>
                <a:spcPts val="1200"/>
              </a:spcAft>
              <a:buNone/>
            </a:pPr>
            <a:r>
              <a:rPr lang="en" sz="1100">
                <a:solidFill>
                  <a:schemeClr val="dk1"/>
                </a:solidFill>
              </a:rPr>
              <a:t>Williams, Damien Patrick. 2018. “Deleting the Human Clause.” </a:t>
            </a:r>
            <a:r>
              <a:rPr lang="en" sz="1100" i="1">
                <a:solidFill>
                  <a:schemeClr val="dk1"/>
                </a:solidFill>
              </a:rPr>
              <a:t>Social Epistemology Review and Reply Collective</a:t>
            </a:r>
            <a:r>
              <a:rPr lang="en" sz="1100">
                <a:solidFill>
                  <a:schemeClr val="dk1"/>
                </a:solidFill>
              </a:rPr>
              <a:t> 7 (2): 42–44.</a:t>
            </a:r>
            <a:endParaRPr sz="1100">
              <a:solidFill>
                <a:schemeClr val="dk1"/>
              </a:solidFill>
            </a:endParaRPr>
          </a:p>
        </p:txBody>
      </p:sp>
      <p:sp>
        <p:nvSpPr>
          <p:cNvPr id="187" name="Google Shape;187;p30"/>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18</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Roadmap</a:t>
            </a:r>
            <a:endParaRPr/>
          </a:p>
        </p:txBody>
      </p:sp>
      <p:sp>
        <p:nvSpPr>
          <p:cNvPr id="65" name="Google Shape;65;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AutoNum type="arabicParenR"/>
            </a:pPr>
            <a:r>
              <a:rPr lang="en"/>
              <a:t>What is (Technological) Mediation?</a:t>
            </a:r>
            <a:endParaRPr/>
          </a:p>
          <a:p>
            <a:pPr marL="457200" lvl="0" indent="-342900" algn="l" rtl="0">
              <a:spcBef>
                <a:spcPts val="0"/>
              </a:spcBef>
              <a:spcAft>
                <a:spcPts val="0"/>
              </a:spcAft>
              <a:buSzPts val="1800"/>
              <a:buAutoNum type="arabicParenR"/>
            </a:pPr>
            <a:r>
              <a:rPr lang="en"/>
              <a:t>Some Problematic Implications of Mediation Theory</a:t>
            </a:r>
            <a:endParaRPr/>
          </a:p>
          <a:p>
            <a:pPr marL="457200" lvl="0" indent="-342900" algn="l" rtl="0">
              <a:spcBef>
                <a:spcPts val="0"/>
              </a:spcBef>
              <a:spcAft>
                <a:spcPts val="0"/>
              </a:spcAft>
              <a:buSzPts val="1800"/>
              <a:buAutoNum type="arabicParenR"/>
            </a:pPr>
            <a:r>
              <a:rPr lang="en"/>
              <a:t>What are Phenomena?</a:t>
            </a:r>
            <a:endParaRPr/>
          </a:p>
          <a:p>
            <a:pPr marL="457200" lvl="0" indent="-342900" algn="l" rtl="0">
              <a:spcBef>
                <a:spcPts val="0"/>
              </a:spcBef>
              <a:spcAft>
                <a:spcPts val="0"/>
              </a:spcAft>
              <a:buSzPts val="1800"/>
              <a:buAutoNum type="arabicParenR"/>
            </a:pPr>
            <a:r>
              <a:rPr lang="en"/>
              <a:t>Agential Realism, and Why Mediation Isn’t a Thing.</a:t>
            </a:r>
            <a:endParaRPr/>
          </a:p>
          <a:p>
            <a:pPr marL="457200" lvl="0" indent="-342900" algn="l" rtl="0">
              <a:spcBef>
                <a:spcPts val="0"/>
              </a:spcBef>
              <a:spcAft>
                <a:spcPts val="0"/>
              </a:spcAft>
              <a:buSzPts val="1800"/>
              <a:buAutoNum type="arabicParenR"/>
            </a:pPr>
            <a:r>
              <a:rPr lang="en"/>
              <a:t>Some Benefits, and Potential Drawbacks, of this Framework</a:t>
            </a:r>
            <a:endParaRPr/>
          </a:p>
        </p:txBody>
      </p:sp>
      <p:sp>
        <p:nvSpPr>
          <p:cNvPr id="66" name="Google Shape;66;p14"/>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2</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Roadmap</a:t>
            </a:r>
            <a:endParaRPr/>
          </a:p>
        </p:txBody>
      </p:sp>
      <p:sp>
        <p:nvSpPr>
          <p:cNvPr id="72" name="Google Shape;72;p1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chemeClr val="dk1"/>
              </a:buClr>
              <a:buSzPts val="1800"/>
              <a:buAutoNum type="arabicParenR"/>
            </a:pPr>
            <a:r>
              <a:rPr lang="en">
                <a:solidFill>
                  <a:schemeClr val="dk1"/>
                </a:solidFill>
              </a:rPr>
              <a:t>What is (Technological) Mediation?</a:t>
            </a:r>
            <a:endParaRPr>
              <a:solidFill>
                <a:schemeClr val="dk1"/>
              </a:solidFill>
            </a:endParaRPr>
          </a:p>
          <a:p>
            <a:pPr marL="457200" lvl="0" indent="-342900" algn="l" rtl="0">
              <a:spcBef>
                <a:spcPts val="0"/>
              </a:spcBef>
              <a:spcAft>
                <a:spcPts val="0"/>
              </a:spcAft>
              <a:buClr>
                <a:srgbClr val="B7B7B7"/>
              </a:buClr>
              <a:buSzPts val="1800"/>
              <a:buAutoNum type="arabicParenR"/>
            </a:pPr>
            <a:r>
              <a:rPr lang="en">
                <a:solidFill>
                  <a:srgbClr val="B7B7B7"/>
                </a:solidFill>
              </a:rPr>
              <a:t>Some Problematic Implications of Mediation Theory</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What are Phenomena?</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Agential Realism, and Why Mediation Isn’t a Thing.</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Some Benefits, and Potential Drawbacks, of this Framework</a:t>
            </a:r>
            <a:endParaRPr>
              <a:solidFill>
                <a:srgbClr val="B7B7B7"/>
              </a:solidFill>
            </a:endParaRPr>
          </a:p>
        </p:txBody>
      </p:sp>
      <p:sp>
        <p:nvSpPr>
          <p:cNvPr id="73" name="Google Shape;73;p15"/>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3</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What is Technological Mediation?</a:t>
            </a:r>
            <a:endParaRPr/>
          </a:p>
        </p:txBody>
      </p:sp>
      <p:pic>
        <p:nvPicPr>
          <p:cNvPr id="79" name="Google Shape;79;p16"/>
          <p:cNvPicPr preferRelativeResize="0"/>
          <p:nvPr/>
        </p:nvPicPr>
        <p:blipFill>
          <a:blip r:embed="rId3">
            <a:alphaModFix/>
          </a:blip>
          <a:stretch>
            <a:fillRect/>
          </a:stretch>
        </p:blipFill>
        <p:spPr>
          <a:xfrm>
            <a:off x="0" y="1170125"/>
            <a:ext cx="9144000" cy="3352347"/>
          </a:xfrm>
          <a:prstGeom prst="rect">
            <a:avLst/>
          </a:prstGeom>
          <a:noFill/>
          <a:ln>
            <a:noFill/>
          </a:ln>
        </p:spPr>
      </p:pic>
      <p:sp>
        <p:nvSpPr>
          <p:cNvPr id="80" name="Google Shape;80;p16"/>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4</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Roadmap</a:t>
            </a:r>
            <a:endParaRPr/>
          </a:p>
        </p:txBody>
      </p:sp>
      <p:sp>
        <p:nvSpPr>
          <p:cNvPr id="86" name="Google Shape;86;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rgbClr val="B7B7B7"/>
              </a:buClr>
              <a:buSzPts val="1800"/>
              <a:buAutoNum type="arabicParenR"/>
            </a:pPr>
            <a:r>
              <a:rPr lang="en">
                <a:solidFill>
                  <a:srgbClr val="B7B7B7"/>
                </a:solidFill>
              </a:rPr>
              <a:t>What is (Technological) Mediation?</a:t>
            </a:r>
            <a:endParaRPr>
              <a:solidFill>
                <a:srgbClr val="B7B7B7"/>
              </a:solidFill>
            </a:endParaRPr>
          </a:p>
          <a:p>
            <a:pPr marL="457200" lvl="0" indent="-342900" algn="l" rtl="0">
              <a:spcBef>
                <a:spcPts val="0"/>
              </a:spcBef>
              <a:spcAft>
                <a:spcPts val="0"/>
              </a:spcAft>
              <a:buClr>
                <a:schemeClr val="dk1"/>
              </a:buClr>
              <a:buSzPts val="1800"/>
              <a:buAutoNum type="arabicParenR"/>
            </a:pPr>
            <a:r>
              <a:rPr lang="en">
                <a:solidFill>
                  <a:schemeClr val="dk1"/>
                </a:solidFill>
              </a:rPr>
              <a:t>Some Problematic Implications of Mediation Theory</a:t>
            </a:r>
            <a:endParaRPr>
              <a:solidFill>
                <a:schemeClr val="dk1"/>
              </a:solidFill>
            </a:endParaRPr>
          </a:p>
          <a:p>
            <a:pPr marL="457200" lvl="0" indent="-342900" algn="l" rtl="0">
              <a:spcBef>
                <a:spcPts val="0"/>
              </a:spcBef>
              <a:spcAft>
                <a:spcPts val="0"/>
              </a:spcAft>
              <a:buClr>
                <a:srgbClr val="B7B7B7"/>
              </a:buClr>
              <a:buSzPts val="1800"/>
              <a:buAutoNum type="arabicParenR"/>
            </a:pPr>
            <a:r>
              <a:rPr lang="en">
                <a:solidFill>
                  <a:srgbClr val="B7B7B7"/>
                </a:solidFill>
              </a:rPr>
              <a:t>What are Phenomena?</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Agential Realism, and Why Mediation Isn’t a Thing.</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Some Benefits, and Potential Drawbacks, of this Framework</a:t>
            </a:r>
            <a:endParaRPr>
              <a:solidFill>
                <a:srgbClr val="B7B7B7"/>
              </a:solidFill>
            </a:endParaRPr>
          </a:p>
        </p:txBody>
      </p:sp>
      <p:sp>
        <p:nvSpPr>
          <p:cNvPr id="87" name="Google Shape;87;p17"/>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5</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Problems with Mediation Theory</a:t>
            </a:r>
            <a:endParaRPr/>
          </a:p>
        </p:txBody>
      </p:sp>
      <p:sp>
        <p:nvSpPr>
          <p:cNvPr id="93" name="Google Shape;93;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chemeClr val="dk1"/>
              </a:buClr>
              <a:buSzPts val="1800"/>
              <a:buAutoNum type="arabicParenR"/>
            </a:pPr>
            <a:r>
              <a:rPr lang="en">
                <a:solidFill>
                  <a:schemeClr val="dk1"/>
                </a:solidFill>
              </a:rPr>
              <a:t>Unmediated phenomena… ?</a:t>
            </a:r>
            <a:endParaRPr>
              <a:solidFill>
                <a:schemeClr val="dk1"/>
              </a:solidFill>
            </a:endParaRPr>
          </a:p>
          <a:p>
            <a:pPr marL="0" lvl="0" indent="0" algn="l" rtl="0">
              <a:spcBef>
                <a:spcPts val="1200"/>
              </a:spcBef>
              <a:spcAft>
                <a:spcPts val="1200"/>
              </a:spcAft>
              <a:buNone/>
            </a:pPr>
            <a:endParaRPr/>
          </a:p>
        </p:txBody>
      </p:sp>
      <p:pic>
        <p:nvPicPr>
          <p:cNvPr id="94" name="Google Shape;94;p18"/>
          <p:cNvPicPr preferRelativeResize="0"/>
          <p:nvPr/>
        </p:nvPicPr>
        <p:blipFill rotWithShape="1">
          <a:blip r:embed="rId3">
            <a:alphaModFix/>
          </a:blip>
          <a:srcRect r="18273"/>
          <a:stretch/>
        </p:blipFill>
        <p:spPr>
          <a:xfrm>
            <a:off x="0" y="2325200"/>
            <a:ext cx="4094825" cy="2818300"/>
          </a:xfrm>
          <a:prstGeom prst="rect">
            <a:avLst/>
          </a:prstGeom>
          <a:noFill/>
          <a:ln>
            <a:noFill/>
          </a:ln>
        </p:spPr>
      </p:pic>
      <p:pic>
        <p:nvPicPr>
          <p:cNvPr id="95" name="Google Shape;95;p18"/>
          <p:cNvPicPr preferRelativeResize="0"/>
          <p:nvPr/>
        </p:nvPicPr>
        <p:blipFill>
          <a:blip r:embed="rId4">
            <a:alphaModFix/>
          </a:blip>
          <a:stretch>
            <a:fillRect/>
          </a:stretch>
        </p:blipFill>
        <p:spPr>
          <a:xfrm>
            <a:off x="4094825" y="1356625"/>
            <a:ext cx="5049176" cy="3786876"/>
          </a:xfrm>
          <a:prstGeom prst="rect">
            <a:avLst/>
          </a:prstGeom>
          <a:noFill/>
          <a:ln>
            <a:noFill/>
          </a:ln>
        </p:spPr>
      </p:pic>
      <p:sp>
        <p:nvSpPr>
          <p:cNvPr id="96" name="Google Shape;96;p18"/>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6</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Problems with Mediation Theory</a:t>
            </a:r>
            <a:endParaRPr/>
          </a:p>
        </p:txBody>
      </p:sp>
      <p:sp>
        <p:nvSpPr>
          <p:cNvPr id="102" name="Google Shape;102;p1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rgbClr val="CCCCCC"/>
              </a:buClr>
              <a:buSzPts val="1800"/>
              <a:buAutoNum type="arabicParenR"/>
            </a:pPr>
            <a:r>
              <a:rPr lang="en">
                <a:solidFill>
                  <a:srgbClr val="CCCCCC"/>
                </a:solidFill>
              </a:rPr>
              <a:t>Unmediated phenomena… ?</a:t>
            </a:r>
            <a:endParaRPr>
              <a:solidFill>
                <a:srgbClr val="CCCCCC"/>
              </a:solidFill>
            </a:endParaRPr>
          </a:p>
          <a:p>
            <a:pPr marL="457200" lvl="0" indent="-342900" algn="l" rtl="0">
              <a:spcBef>
                <a:spcPts val="0"/>
              </a:spcBef>
              <a:spcAft>
                <a:spcPts val="0"/>
              </a:spcAft>
              <a:buClr>
                <a:schemeClr val="dk1"/>
              </a:buClr>
              <a:buSzPts val="1800"/>
              <a:buAutoNum type="arabicParenR"/>
            </a:pPr>
            <a:r>
              <a:rPr lang="en">
                <a:solidFill>
                  <a:schemeClr val="dk1"/>
                </a:solidFill>
              </a:rPr>
              <a:t>Pure agents on either side of the mediator</a:t>
            </a:r>
            <a:endParaRPr>
              <a:solidFill>
                <a:schemeClr val="dk1"/>
              </a:solidFill>
            </a:endParaRPr>
          </a:p>
          <a:p>
            <a:pPr marL="457200" lvl="0" indent="0" algn="l" rtl="0">
              <a:spcBef>
                <a:spcPts val="1200"/>
              </a:spcBef>
              <a:spcAft>
                <a:spcPts val="1200"/>
              </a:spcAft>
              <a:buNone/>
            </a:pPr>
            <a:endParaRPr/>
          </a:p>
        </p:txBody>
      </p:sp>
      <p:pic>
        <p:nvPicPr>
          <p:cNvPr id="103" name="Google Shape;103;p19"/>
          <p:cNvPicPr preferRelativeResize="0"/>
          <p:nvPr/>
        </p:nvPicPr>
        <p:blipFill>
          <a:blip r:embed="rId3">
            <a:alphaModFix/>
          </a:blip>
          <a:stretch>
            <a:fillRect/>
          </a:stretch>
        </p:blipFill>
        <p:spPr>
          <a:xfrm>
            <a:off x="5628325" y="1631275"/>
            <a:ext cx="3515676" cy="3512225"/>
          </a:xfrm>
          <a:prstGeom prst="rect">
            <a:avLst/>
          </a:prstGeom>
          <a:noFill/>
          <a:ln>
            <a:noFill/>
          </a:ln>
        </p:spPr>
      </p:pic>
      <p:pic>
        <p:nvPicPr>
          <p:cNvPr id="104" name="Google Shape;104;p19"/>
          <p:cNvPicPr preferRelativeResize="0"/>
          <p:nvPr/>
        </p:nvPicPr>
        <p:blipFill>
          <a:blip r:embed="rId4">
            <a:alphaModFix/>
          </a:blip>
          <a:stretch>
            <a:fillRect/>
          </a:stretch>
        </p:blipFill>
        <p:spPr>
          <a:xfrm>
            <a:off x="0" y="2095500"/>
            <a:ext cx="4572000" cy="3048000"/>
          </a:xfrm>
          <a:prstGeom prst="rect">
            <a:avLst/>
          </a:prstGeom>
          <a:noFill/>
          <a:ln>
            <a:noFill/>
          </a:ln>
        </p:spPr>
      </p:pic>
      <p:sp>
        <p:nvSpPr>
          <p:cNvPr id="105" name="Google Shape;105;p19"/>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7</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Problems with Mediation Theory</a:t>
            </a:r>
            <a:endParaRPr/>
          </a:p>
        </p:txBody>
      </p:sp>
      <p:sp>
        <p:nvSpPr>
          <p:cNvPr id="111" name="Google Shape;111;p2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rgbClr val="CCCCCC"/>
              </a:buClr>
              <a:buSzPts val="1800"/>
              <a:buAutoNum type="arabicParenR"/>
            </a:pPr>
            <a:r>
              <a:rPr lang="en">
                <a:solidFill>
                  <a:srgbClr val="CCCCCC"/>
                </a:solidFill>
              </a:rPr>
              <a:t>Unmediated phenomena… ?</a:t>
            </a:r>
            <a:endParaRPr>
              <a:solidFill>
                <a:srgbClr val="CCCCCC"/>
              </a:solidFill>
            </a:endParaRPr>
          </a:p>
          <a:p>
            <a:pPr marL="457200" lvl="0" indent="-342900" algn="l" rtl="0">
              <a:spcBef>
                <a:spcPts val="0"/>
              </a:spcBef>
              <a:spcAft>
                <a:spcPts val="0"/>
              </a:spcAft>
              <a:buClr>
                <a:srgbClr val="CCCCCC"/>
              </a:buClr>
              <a:buSzPts val="1800"/>
              <a:buAutoNum type="arabicParenR"/>
            </a:pPr>
            <a:r>
              <a:rPr lang="en">
                <a:solidFill>
                  <a:srgbClr val="CCCCCC"/>
                </a:solidFill>
              </a:rPr>
              <a:t>Pure agents on either side of the mediator</a:t>
            </a:r>
            <a:endParaRPr>
              <a:solidFill>
                <a:srgbClr val="CCCCCC"/>
              </a:solidFill>
            </a:endParaRPr>
          </a:p>
          <a:p>
            <a:pPr marL="457200" lvl="0" indent="-342900" algn="l" rtl="0">
              <a:spcBef>
                <a:spcPts val="0"/>
              </a:spcBef>
              <a:spcAft>
                <a:spcPts val="0"/>
              </a:spcAft>
              <a:buClr>
                <a:schemeClr val="dk1"/>
              </a:buClr>
              <a:buSzPts val="1800"/>
              <a:buAutoNum type="arabicParenR"/>
            </a:pPr>
            <a:r>
              <a:rPr lang="en">
                <a:solidFill>
                  <a:schemeClr val="dk1"/>
                </a:solidFill>
              </a:rPr>
              <a:t>Phenomena as human experience</a:t>
            </a:r>
            <a:endParaRPr>
              <a:solidFill>
                <a:schemeClr val="dk1"/>
              </a:solidFill>
            </a:endParaRPr>
          </a:p>
        </p:txBody>
      </p:sp>
      <p:pic>
        <p:nvPicPr>
          <p:cNvPr id="112" name="Google Shape;112;p20"/>
          <p:cNvPicPr preferRelativeResize="0"/>
          <p:nvPr/>
        </p:nvPicPr>
        <p:blipFill>
          <a:blip r:embed="rId3">
            <a:alphaModFix/>
          </a:blip>
          <a:stretch>
            <a:fillRect/>
          </a:stretch>
        </p:blipFill>
        <p:spPr>
          <a:xfrm>
            <a:off x="5183375" y="1380900"/>
            <a:ext cx="3960625" cy="3762600"/>
          </a:xfrm>
          <a:prstGeom prst="rect">
            <a:avLst/>
          </a:prstGeom>
          <a:noFill/>
          <a:ln>
            <a:noFill/>
          </a:ln>
        </p:spPr>
      </p:pic>
      <p:pic>
        <p:nvPicPr>
          <p:cNvPr id="113" name="Google Shape;113;p20"/>
          <p:cNvPicPr preferRelativeResize="0"/>
          <p:nvPr/>
        </p:nvPicPr>
        <p:blipFill>
          <a:blip r:embed="rId4">
            <a:alphaModFix/>
          </a:blip>
          <a:stretch>
            <a:fillRect/>
          </a:stretch>
        </p:blipFill>
        <p:spPr>
          <a:xfrm>
            <a:off x="0" y="2366904"/>
            <a:ext cx="4936175" cy="2776600"/>
          </a:xfrm>
          <a:prstGeom prst="rect">
            <a:avLst/>
          </a:prstGeom>
          <a:noFill/>
          <a:ln>
            <a:noFill/>
          </a:ln>
        </p:spPr>
      </p:pic>
      <p:sp>
        <p:nvSpPr>
          <p:cNvPr id="114" name="Google Shape;114;p20"/>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8</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Roadmap</a:t>
            </a:r>
            <a:endParaRPr/>
          </a:p>
        </p:txBody>
      </p:sp>
      <p:sp>
        <p:nvSpPr>
          <p:cNvPr id="120" name="Google Shape;120;p2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rgbClr val="B7B7B7"/>
              </a:buClr>
              <a:buSzPts val="1800"/>
              <a:buAutoNum type="arabicParenR"/>
            </a:pPr>
            <a:r>
              <a:rPr lang="en">
                <a:solidFill>
                  <a:srgbClr val="B7B7B7"/>
                </a:solidFill>
              </a:rPr>
              <a:t>What is (Technological) Mediation?</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Some Problematic Implications of Mediation Theory</a:t>
            </a:r>
            <a:endParaRPr>
              <a:solidFill>
                <a:srgbClr val="B7B7B7"/>
              </a:solidFill>
            </a:endParaRPr>
          </a:p>
          <a:p>
            <a:pPr marL="457200" lvl="0" indent="-342900" algn="l" rtl="0">
              <a:spcBef>
                <a:spcPts val="0"/>
              </a:spcBef>
              <a:spcAft>
                <a:spcPts val="0"/>
              </a:spcAft>
              <a:buClr>
                <a:schemeClr val="dk1"/>
              </a:buClr>
              <a:buSzPts val="1800"/>
              <a:buAutoNum type="arabicParenR"/>
            </a:pPr>
            <a:r>
              <a:rPr lang="en">
                <a:solidFill>
                  <a:schemeClr val="dk1"/>
                </a:solidFill>
              </a:rPr>
              <a:t>What are Phenomena?</a:t>
            </a:r>
            <a:endParaRPr>
              <a:solidFill>
                <a:schemeClr val="dk1"/>
              </a:solidFill>
            </a:endParaRPr>
          </a:p>
          <a:p>
            <a:pPr marL="457200" lvl="0" indent="-342900" algn="l" rtl="0">
              <a:spcBef>
                <a:spcPts val="0"/>
              </a:spcBef>
              <a:spcAft>
                <a:spcPts val="0"/>
              </a:spcAft>
              <a:buClr>
                <a:srgbClr val="B7B7B7"/>
              </a:buClr>
              <a:buSzPts val="1800"/>
              <a:buAutoNum type="arabicParenR"/>
            </a:pPr>
            <a:r>
              <a:rPr lang="en">
                <a:solidFill>
                  <a:srgbClr val="B7B7B7"/>
                </a:solidFill>
              </a:rPr>
              <a:t>Agential Realism, and Why Mediation Isn’t a Thing.</a:t>
            </a:r>
            <a:endParaRPr>
              <a:solidFill>
                <a:srgbClr val="B7B7B7"/>
              </a:solidFill>
            </a:endParaRPr>
          </a:p>
          <a:p>
            <a:pPr marL="457200" lvl="0" indent="-342900" algn="l" rtl="0">
              <a:spcBef>
                <a:spcPts val="0"/>
              </a:spcBef>
              <a:spcAft>
                <a:spcPts val="0"/>
              </a:spcAft>
              <a:buClr>
                <a:srgbClr val="B7B7B7"/>
              </a:buClr>
              <a:buSzPts val="1800"/>
              <a:buAutoNum type="arabicParenR"/>
            </a:pPr>
            <a:r>
              <a:rPr lang="en">
                <a:solidFill>
                  <a:srgbClr val="B7B7B7"/>
                </a:solidFill>
              </a:rPr>
              <a:t>Some Benefits, and Potential Drawbacks, of this Framework</a:t>
            </a:r>
            <a:endParaRPr>
              <a:solidFill>
                <a:srgbClr val="B7B7B7"/>
              </a:solidFill>
            </a:endParaRPr>
          </a:p>
        </p:txBody>
      </p:sp>
      <p:sp>
        <p:nvSpPr>
          <p:cNvPr id="121" name="Google Shape;121;p21"/>
          <p:cNvSpPr txBox="1"/>
          <p:nvPr/>
        </p:nvSpPr>
        <p:spPr>
          <a:xfrm>
            <a:off x="15950" y="15950"/>
            <a:ext cx="68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9</a:t>
            </a: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3193</Words>
  <Application>Microsoft Office PowerPoint</Application>
  <PresentationFormat>On-screen Show (16:9)</PresentationFormat>
  <Paragraphs>153</Paragraphs>
  <Slides>18</Slides>
  <Notes>18</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18</vt:i4>
      </vt:variant>
    </vt:vector>
  </HeadingPairs>
  <TitlesOfParts>
    <vt:vector size="20" baseType="lpstr">
      <vt:lpstr>Arial</vt:lpstr>
      <vt:lpstr>Simple Light</vt:lpstr>
      <vt:lpstr>There is No Such Thing as Mediation</vt:lpstr>
      <vt:lpstr>Roadmap</vt:lpstr>
      <vt:lpstr>Roadmap</vt:lpstr>
      <vt:lpstr>What is Technological Mediation?</vt:lpstr>
      <vt:lpstr>Roadmap</vt:lpstr>
      <vt:lpstr>Problems with Mediation Theory</vt:lpstr>
      <vt:lpstr>Problems with Mediation Theory</vt:lpstr>
      <vt:lpstr>Problems with Mediation Theory</vt:lpstr>
      <vt:lpstr>Roadmap</vt:lpstr>
      <vt:lpstr>What are Phenomena?</vt:lpstr>
      <vt:lpstr>Roadmap</vt:lpstr>
      <vt:lpstr>Agential Realism and “Pure” Agents</vt:lpstr>
      <vt:lpstr>Agential Realism and Phenomena as Human Experience</vt:lpstr>
      <vt:lpstr>Roadmap</vt:lpstr>
      <vt:lpstr>Benefits</vt:lpstr>
      <vt:lpstr>Drawbacks?</vt:lpstr>
      <vt:lpstr>Thank you!</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There is No Such Thing as Mediation</dc:title>
  <dc:creator>Joshua Earle</dc:creator>
  <cp:lastModifiedBy>Joshua Earle</cp:lastModifiedBy>
  <cp:revision>4</cp:revision>
  <dcterms:modified xsi:type="dcterms:W3CDTF">2021-06-18T01:23:51Z</dcterms:modified>
</cp:coreProperties>
</file>